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pic>
        <p:nvPicPr>
          <p:cNvPr id="3" name="Image 0" descr="Independent Palette brand concept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1" descr="Independent Palette brand concept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368300"/>
            <a:ext cx="278875" cy="3429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5445243" y="355600"/>
            <a:ext cx="9652000" cy="3022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20000"/>
              </a:lnSpc>
              <a:buNone/>
            </a:pPr>
            <a:r>
              <a:rPr lang="en-US" altLang="en-US" sz="1700" dirty="0">
                <a:solidFill>
                  <a:srgbClr val="1D1D1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MacBook Air</a:t>
            </a:r>
            <a:endParaRPr lang="en-US" sz="1700" dirty="0"/>
          </a:p>
        </p:txBody>
      </p:sp>
      <p:sp>
        <p:nvSpPr>
          <p:cNvPr id="6" name="Text 2"/>
          <p:cNvSpPr/>
          <p:nvPr/>
        </p:nvSpPr>
        <p:spPr>
          <a:xfrm>
            <a:off x="2528274" y="863600"/>
            <a:ext cx="10414000" cy="1031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20000"/>
              </a:lnSpc>
              <a:buNone/>
            </a:pPr>
            <a:r>
              <a:rPr lang="en-US" altLang="en-US" sz="5800" dirty="0">
                <a:solidFill>
                  <a:srgbClr val="1D1D1F"/>
                </a:solidFill>
                <a:latin typeface="Inter 28pt SemiBold" pitchFamily="34" charset="0"/>
                <a:ea typeface="Inter 28pt SemiBold" pitchFamily="34" charset="-122"/>
                <a:cs typeface="Inter 28pt SemiBold" pitchFamily="34" charset="-120"/>
              </a:rPr>
              <a:t>Space for your ideas.</a:t>
            </a:r>
            <a:endParaRPr lang="en-US" sz="5800" dirty="0"/>
          </a:p>
        </p:txBody>
      </p:sp>
      <p:sp>
        <p:nvSpPr>
          <p:cNvPr id="7" name="Text 3"/>
          <p:cNvSpPr/>
          <p:nvPr/>
        </p:nvSpPr>
        <p:spPr>
          <a:xfrm>
            <a:off x="3902373" y="6159500"/>
            <a:ext cx="9144000" cy="284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20000"/>
              </a:lnSpc>
              <a:buNone/>
            </a:pPr>
            <a:r>
              <a:rPr lang="en-US" altLang="en-US" sz="1600" dirty="0">
                <a:solidFill>
                  <a:srgbClr val="1D1D1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From the first sketch to the next presentation.</a:t>
            </a:r>
            <a:endParaRPr lang="en-US" sz="1600" dirty="0"/>
          </a:p>
        </p:txBody>
      </p:sp>
      <p:sp>
        <p:nvSpPr>
          <p:cNvPr id="8" name="Text 4"/>
          <p:cNvSpPr/>
          <p:nvPr/>
        </p:nvSpPr>
        <p:spPr>
          <a:xfrm>
            <a:off x="533400" y="6629400"/>
            <a:ext cx="10287000" cy="1155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20000"/>
              </a:lnSpc>
              <a:buNone/>
            </a:pPr>
            <a:r>
              <a:rPr lang="en-US" altLang="en-US" sz="650" dirty="0">
                <a:solidFill>
                  <a:srgbClr val="1D1D1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Independent concept · Palette · AI visual</a:t>
            </a:r>
            <a:endParaRPr lang="en-US" sz="650" dirty="0"/>
          </a:p>
        </p:txBody>
      </p:sp>
      <p:sp>
        <p:nvSpPr>
          <p:cNvPr id="9" name="Text 5"/>
          <p:cNvSpPr/>
          <p:nvPr/>
        </p:nvSpPr>
        <p:spPr>
          <a:xfrm>
            <a:off x="11163300" y="6629400"/>
            <a:ext cx="698500" cy="1155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20000"/>
              </a:lnSpc>
              <a:buNone/>
            </a:pPr>
            <a:r>
              <a:rPr lang="en-US" altLang="en-US" sz="650" dirty="0">
                <a:solidFill>
                  <a:srgbClr val="1D1D1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01 / 03</a:t>
            </a:r>
            <a:endParaRPr lang="en-US" sz="6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051770" y="558800"/>
            <a:ext cx="10922000" cy="817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20000"/>
              </a:lnSpc>
              <a:buNone/>
            </a:pPr>
            <a:r>
              <a:rPr lang="en-US" altLang="en-US" sz="4600" dirty="0">
                <a:solidFill>
                  <a:srgbClr val="1D1D1F"/>
                </a:solidFill>
                <a:latin typeface="Inter 28pt SemiBold" pitchFamily="34" charset="0"/>
                <a:ea typeface="Inter 28pt SemiBold" pitchFamily="34" charset="-122"/>
                <a:cs typeface="Inter 28pt SemiBold" pitchFamily="34" charset="-120"/>
              </a:rPr>
              <a:t>Your ideas take shape.</a:t>
            </a:r>
            <a:endParaRPr lang="en-US" sz="4600" dirty="0"/>
          </a:p>
        </p:txBody>
      </p:sp>
      <p:pic>
        <p:nvPicPr>
          <p:cNvPr id="4" name="Image 0" descr="Independent Palette brand concept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600200"/>
            <a:ext cx="3810000" cy="47625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4927600" y="1955800"/>
            <a:ext cx="571500" cy="1955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20000"/>
              </a:lnSpc>
              <a:buNone/>
            </a:pPr>
            <a:r>
              <a:rPr lang="en-US" altLang="en-US" sz="1100" dirty="0">
                <a:solidFill>
                  <a:srgbClr val="1D1D1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01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4927600" y="2273300"/>
            <a:ext cx="5664200" cy="1168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20000"/>
              </a:lnSpc>
              <a:buNone/>
            </a:pPr>
            <a:r>
              <a:rPr lang="en-US" altLang="en-US" sz="2700" dirty="0">
                <a:solidFill>
                  <a:srgbClr val="1D1D1F"/>
                </a:solidFill>
                <a:latin typeface="Inter 28pt SemiBold" pitchFamily="34" charset="0"/>
                <a:ea typeface="Inter 28pt SemiBold" pitchFamily="34" charset="-122"/>
                <a:cs typeface="Inter 28pt SemiBold" pitchFamily="34" charset="-120"/>
              </a:rPr>
              <a:t>The idea before the tool.</a:t>
            </a:r>
            <a:endParaRPr lang="en-US" sz="2700" dirty="0"/>
          </a:p>
        </p:txBody>
      </p:sp>
      <p:sp>
        <p:nvSpPr>
          <p:cNvPr id="7" name="Text 4"/>
          <p:cNvSpPr/>
          <p:nvPr/>
        </p:nvSpPr>
        <p:spPr>
          <a:xfrm>
            <a:off x="4927600" y="3454400"/>
            <a:ext cx="571500" cy="1955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20000"/>
              </a:lnSpc>
              <a:buNone/>
            </a:pPr>
            <a:r>
              <a:rPr lang="en-US" altLang="en-US" sz="1100" dirty="0">
                <a:solidFill>
                  <a:srgbClr val="1D1D1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02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4927600" y="3771900"/>
            <a:ext cx="5664200" cy="1168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20000"/>
              </a:lnSpc>
              <a:buNone/>
            </a:pPr>
            <a:r>
              <a:rPr lang="en-US" altLang="en-US" sz="2700" dirty="0">
                <a:solidFill>
                  <a:srgbClr val="1D1D1F"/>
                </a:solidFill>
                <a:latin typeface="Inter 28pt SemiBold" pitchFamily="34" charset="0"/>
                <a:ea typeface="Inter 28pt SemiBold" pitchFamily="34" charset="-122"/>
                <a:cs typeface="Inter 28pt SemiBold" pitchFamily="34" charset="-120"/>
              </a:rPr>
              <a:t>A benefit understood in one</a:t>
            </a:r>
            <a:endParaRPr lang="en-US" sz="2700" dirty="0"/>
          </a:p>
          <a:p>
            <a:pPr indent="0" marL="0">
              <a:lnSpc>
                <a:spcPct val="120000"/>
              </a:lnSpc>
              <a:buNone/>
            </a:pPr>
            <a:r>
              <a:rPr lang="en-US" altLang="en-US" sz="2700" dirty="0">
                <a:solidFill>
                  <a:srgbClr val="1D1D1F"/>
                </a:solidFill>
                <a:latin typeface="Inter 28pt SemiBold" pitchFamily="34" charset="0"/>
                <a:ea typeface="Inter 28pt SemiBold" pitchFamily="34" charset="-122"/>
                <a:cs typeface="Inter 28pt SemiBold" pitchFamily="34" charset="-120"/>
              </a:rPr>
              <a:t>sentence.</a:t>
            </a:r>
            <a:endParaRPr lang="en-US" sz="2700" dirty="0"/>
          </a:p>
        </p:txBody>
      </p:sp>
      <p:sp>
        <p:nvSpPr>
          <p:cNvPr id="9" name="Text 6"/>
          <p:cNvSpPr/>
          <p:nvPr/>
        </p:nvSpPr>
        <p:spPr>
          <a:xfrm>
            <a:off x="4927600" y="4953000"/>
            <a:ext cx="571500" cy="1955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20000"/>
              </a:lnSpc>
              <a:buNone/>
            </a:pPr>
            <a:r>
              <a:rPr lang="en-US" altLang="en-US" sz="1100" dirty="0">
                <a:solidFill>
                  <a:srgbClr val="1D1D1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03</a:t>
            </a:r>
            <a:endParaRPr lang="en-US" sz="1100" dirty="0"/>
          </a:p>
        </p:txBody>
      </p:sp>
      <p:sp>
        <p:nvSpPr>
          <p:cNvPr id="10" name="Text 7"/>
          <p:cNvSpPr/>
          <p:nvPr/>
        </p:nvSpPr>
        <p:spPr>
          <a:xfrm>
            <a:off x="4927600" y="5270500"/>
            <a:ext cx="5664200" cy="1168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20000"/>
              </a:lnSpc>
              <a:buNone/>
            </a:pPr>
            <a:r>
              <a:rPr lang="en-US" altLang="en-US" sz="2700" dirty="0">
                <a:solidFill>
                  <a:srgbClr val="1D1D1F"/>
                </a:solidFill>
                <a:latin typeface="Inter 28pt SemiBold" pitchFamily="34" charset="0"/>
                <a:ea typeface="Inter 28pt SemiBold" pitchFamily="34" charset="-122"/>
                <a:cs typeface="Inter 28pt SemiBold" pitchFamily="34" charset="-120"/>
              </a:rPr>
              <a:t>Space is part of the message.</a:t>
            </a:r>
            <a:endParaRPr lang="en-US" sz="2700" dirty="0"/>
          </a:p>
        </p:txBody>
      </p:sp>
      <p:sp>
        <p:nvSpPr>
          <p:cNvPr id="11" name="Shape 8"/>
          <p:cNvSpPr/>
          <p:nvPr/>
        </p:nvSpPr>
        <p:spPr>
          <a:xfrm>
            <a:off x="0" y="6121400"/>
            <a:ext cx="12192000" cy="7366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pic>
        <p:nvPicPr>
          <p:cNvPr id="12" name="Image 1" descr="Independent Palette brand concept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6299200"/>
            <a:ext cx="258217" cy="31750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3810000" y="6515100"/>
            <a:ext cx="6858000" cy="1155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20000"/>
              </a:lnSpc>
              <a:buNone/>
            </a:pPr>
            <a:r>
              <a:rPr lang="en-US" altLang="en-US" sz="650" dirty="0">
                <a:solidFill>
                  <a:srgbClr val="1D1D1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Independent concept · Palette · AI visual</a:t>
            </a:r>
            <a:endParaRPr lang="en-US" sz="650" dirty="0"/>
          </a:p>
        </p:txBody>
      </p:sp>
      <p:sp>
        <p:nvSpPr>
          <p:cNvPr id="14" name="Text 10"/>
          <p:cNvSpPr/>
          <p:nvPr/>
        </p:nvSpPr>
        <p:spPr>
          <a:xfrm>
            <a:off x="11163300" y="6515100"/>
            <a:ext cx="698500" cy="1155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20000"/>
              </a:lnSpc>
              <a:buNone/>
            </a:pPr>
            <a:r>
              <a:rPr lang="en-US" altLang="en-US" sz="650" dirty="0">
                <a:solidFill>
                  <a:srgbClr val="1D1D1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02 / 03</a:t>
            </a:r>
            <a:endParaRPr lang="en-US" sz="6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pic>
        <p:nvPicPr>
          <p:cNvPr id="3" name="Image 0" descr="Independent Palette brand concept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300" y="355600"/>
            <a:ext cx="495777" cy="6096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69900" y="2019300"/>
            <a:ext cx="4381500" cy="675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20000"/>
              </a:lnSpc>
              <a:buNone/>
            </a:pPr>
            <a:r>
              <a:rPr lang="en-US" altLang="en-US" sz="3800" dirty="0">
                <a:solidFill>
                  <a:srgbClr val="1D1D1F"/>
                </a:solidFill>
                <a:latin typeface="Inter 28pt SemiBold" pitchFamily="34" charset="0"/>
                <a:ea typeface="Inter 28pt SemiBold" pitchFamily="34" charset="-122"/>
                <a:cs typeface="Inter 28pt SemiBold" pitchFamily="34" charset="-120"/>
              </a:rPr>
              <a:t>The same brand.</a:t>
            </a:r>
            <a:endParaRPr lang="en-US" sz="3800" dirty="0"/>
          </a:p>
        </p:txBody>
      </p:sp>
      <p:sp>
        <p:nvSpPr>
          <p:cNvPr id="5" name="Text 2"/>
          <p:cNvSpPr/>
          <p:nvPr/>
        </p:nvSpPr>
        <p:spPr>
          <a:xfrm>
            <a:off x="469900" y="2598420"/>
            <a:ext cx="4381500" cy="675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20000"/>
              </a:lnSpc>
              <a:buNone/>
            </a:pPr>
            <a:r>
              <a:rPr lang="en-US" altLang="en-US" sz="3800" dirty="0">
                <a:solidFill>
                  <a:srgbClr val="1D1D1F"/>
                </a:solidFill>
                <a:latin typeface="Inter 28pt SemiBold" pitchFamily="34" charset="0"/>
                <a:ea typeface="Inter 28pt SemiBold" pitchFamily="34" charset="-122"/>
                <a:cs typeface="Inter 28pt SemiBold" pitchFamily="34" charset="-120"/>
              </a:rPr>
              <a:t>In every format.</a:t>
            </a:r>
            <a:endParaRPr lang="en-US" sz="3800" dirty="0"/>
          </a:p>
        </p:txBody>
      </p:sp>
      <p:sp>
        <p:nvSpPr>
          <p:cNvPr id="6" name="Text 3"/>
          <p:cNvSpPr/>
          <p:nvPr/>
        </p:nvSpPr>
        <p:spPr>
          <a:xfrm>
            <a:off x="495300" y="4597400"/>
            <a:ext cx="4127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40000"/>
              </a:lnSpc>
              <a:buNone/>
            </a:pPr>
            <a:r>
              <a:rPr lang="en-US" altLang="en-US" sz="1500" dirty="0">
                <a:solidFill>
                  <a:srgbClr val="1D1D1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clear presentation to move the</a:t>
            </a:r>
            <a:endParaRPr lang="en-US" sz="1500" dirty="0"/>
          </a:p>
          <a:p>
            <a:pPr indent="0" marL="0">
              <a:lnSpc>
                <a:spcPct val="140000"/>
              </a:lnSpc>
              <a:buNone/>
            </a:pPr>
            <a:r>
              <a:rPr lang="en-US" altLang="en-US" sz="1500" dirty="0">
                <a:solidFill>
                  <a:srgbClr val="1D1D1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conversation forward.</a:t>
            </a:r>
            <a:endParaRPr lang="en-US" sz="1500" dirty="0"/>
          </a:p>
        </p:txBody>
      </p:sp>
      <p:pic>
        <p:nvPicPr>
          <p:cNvPr id="7" name="Image 1" descr="Independent Palette brand concept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5600" y="1193800"/>
            <a:ext cx="2730500" cy="3416300"/>
          </a:xfrm>
          <a:prstGeom prst="rect">
            <a:avLst/>
          </a:prstGeom>
        </p:spPr>
      </p:pic>
      <p:pic>
        <p:nvPicPr>
          <p:cNvPr id="8" name="Image 2" descr="Independent Palette brand concept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85200" y="1193800"/>
            <a:ext cx="2413000" cy="3416300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5435600" y="4902200"/>
            <a:ext cx="2730500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20000"/>
              </a:lnSpc>
              <a:buNone/>
            </a:pPr>
            <a:r>
              <a:rPr lang="en-US" altLang="en-US" sz="1000" dirty="0">
                <a:solidFill>
                  <a:srgbClr val="1D1D1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AD · 4:5</a:t>
            </a:r>
            <a:endParaRPr lang="en-US" sz="1000" dirty="0"/>
          </a:p>
        </p:txBody>
      </p:sp>
      <p:sp>
        <p:nvSpPr>
          <p:cNvPr id="10" name="Text 5"/>
          <p:cNvSpPr/>
          <p:nvPr/>
        </p:nvSpPr>
        <p:spPr>
          <a:xfrm>
            <a:off x="8585200" y="4902200"/>
            <a:ext cx="2413000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20000"/>
              </a:lnSpc>
              <a:buNone/>
            </a:pPr>
            <a:r>
              <a:rPr lang="en-US" altLang="en-US" sz="1000" dirty="0">
                <a:solidFill>
                  <a:srgbClr val="1D1D1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PDF · A4</a:t>
            </a:r>
            <a:endParaRPr lang="en-US" sz="1000" dirty="0"/>
          </a:p>
        </p:txBody>
      </p:sp>
      <p:sp>
        <p:nvSpPr>
          <p:cNvPr id="11" name="Text 6"/>
          <p:cNvSpPr/>
          <p:nvPr/>
        </p:nvSpPr>
        <p:spPr>
          <a:xfrm>
            <a:off x="495300" y="6553200"/>
            <a:ext cx="10033000" cy="1155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20000"/>
              </a:lnSpc>
              <a:buNone/>
            </a:pPr>
            <a:r>
              <a:rPr lang="en-US" altLang="en-US" sz="650" dirty="0">
                <a:solidFill>
                  <a:srgbClr val="1D1D1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Independent concept · Palette · AI visual</a:t>
            </a:r>
            <a:endParaRPr lang="en-US" sz="650" dirty="0"/>
          </a:p>
        </p:txBody>
      </p:sp>
      <p:sp>
        <p:nvSpPr>
          <p:cNvPr id="12" name="Text 7"/>
          <p:cNvSpPr/>
          <p:nvPr/>
        </p:nvSpPr>
        <p:spPr>
          <a:xfrm>
            <a:off x="11163300" y="6553200"/>
            <a:ext cx="698500" cy="1155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20000"/>
              </a:lnSpc>
              <a:buNone/>
            </a:pPr>
            <a:r>
              <a:rPr lang="en-US" altLang="en-US" sz="650" dirty="0">
                <a:solidFill>
                  <a:srgbClr val="1D1D1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03 / 03</a:t>
            </a:r>
            <a:endParaRPr lang="en-US" sz="6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Inter 28pt SemiBold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Inter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Apple · Space for your ideas.</dc:title>
  <dc:subject>Independent Palette concept. Not an official brand campaign. Text and logo remain editable.</dc:subject>
  <dc:creator>Palette</dc:creator>
  <cp:lastModifiedBy>Palette</cp:lastModifiedBy>
  <cp:revision>1</cp:revision>
  <dcterms:created xsi:type="dcterms:W3CDTF">2026-09-07T17:15:21Z</dcterms:created>
  <dcterms:modified xsi:type="dcterms:W3CDTF">2026-09-07T17:15:21Z</dcterms:modified>
</cp:coreProperties>
</file>